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81" d="100"/>
          <a:sy n="181" d="100"/>
        </p:scale>
        <p:origin x="-368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08553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1D64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Shape 10"/>
          <p:cNvPicPr preferRelativeResize="0"/>
          <p:nvPr/>
        </p:nvPicPr>
        <p:blipFill rotWithShape="1">
          <a:blip r:embed="rId2">
            <a:alphaModFix amt="26000"/>
          </a:blip>
          <a:srcRect l="3147" t="26343" b="1917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702150" y="564150"/>
            <a:ext cx="7739700" cy="401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/>
          <p:cNvPicPr preferRelativeResize="0"/>
          <p:nvPr/>
        </p:nvPicPr>
        <p:blipFill rotWithShape="1">
          <a:blip r:embed="rId2">
            <a:alphaModFix amt="29000"/>
          </a:blip>
          <a:srcRect t="27431" b="1632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18" name="Shape 18"/>
          <p:cNvPicPr preferRelativeResize="0"/>
          <p:nvPr/>
        </p:nvPicPr>
        <p:blipFill rotWithShape="1">
          <a:blip r:embed="rId2">
            <a:alphaModFix/>
          </a:blip>
          <a:srcRect r="12449" b="17149"/>
          <a:stretch/>
        </p:blipFill>
        <p:spPr>
          <a:xfrm>
            <a:off x="8178929" y="3340275"/>
            <a:ext cx="965071" cy="180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9"/>
          <p:cNvPicPr preferRelativeResize="0"/>
          <p:nvPr/>
        </p:nvPicPr>
        <p:blipFill rotWithShape="1">
          <a:blip r:embed="rId3">
            <a:alphaModFix/>
          </a:blip>
          <a:srcRect b="38916"/>
          <a:stretch/>
        </p:blipFill>
        <p:spPr>
          <a:xfrm>
            <a:off x="7698200" y="4742087"/>
            <a:ext cx="657137" cy="401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dy Slide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2">
            <a:alphaModFix/>
          </a:blip>
          <a:srcRect r="12449" b="17149"/>
          <a:stretch/>
        </p:blipFill>
        <p:spPr>
          <a:xfrm>
            <a:off x="8178929" y="3340275"/>
            <a:ext cx="965071" cy="180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23"/>
          <p:cNvPicPr preferRelativeResize="0"/>
          <p:nvPr/>
        </p:nvPicPr>
        <p:blipFill rotWithShape="1">
          <a:blip r:embed="rId3">
            <a:alphaModFix/>
          </a:blip>
          <a:srcRect b="38916"/>
          <a:stretch/>
        </p:blipFill>
        <p:spPr>
          <a:xfrm>
            <a:off x="7698200" y="4742087"/>
            <a:ext cx="657137" cy="40141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700" y="9830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C1D641"/>
              </a:buClr>
              <a:buSzPts val="3000"/>
              <a:buFont typeface="Raleway ExtraBold"/>
              <a:buNone/>
              <a:defRPr sz="3000">
                <a:solidFill>
                  <a:srgbClr val="C1D641"/>
                </a:solidFill>
                <a:latin typeface="Raleway ExtraBold"/>
                <a:ea typeface="Raleway ExtraBold"/>
                <a:cs typeface="Raleway ExtraBold"/>
                <a:sym typeface="Raleway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aleway"/>
              <a:buChar char="●"/>
              <a:defRPr sz="18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○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■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●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○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■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●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Raleway"/>
              <a:buChar char="○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Raleway"/>
              <a:buChar char="■"/>
              <a:defRPr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iwicreative.net/b2b-design-portfolio/carrier-services-group/" TargetMode="External"/><Relationship Id="rId4" Type="http://schemas.openxmlformats.org/officeDocument/2006/relationships/hyperlink" Target="https://www.kiwicreative.net/b2b-design-portfolio/prosource-solutions/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resources.kiwicreative.net/get-b2b-tech-marketers-guide-to-sales-enablement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hubspot.com/meetings/jen1130" TargetMode="External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iwicreative.net/b2b-design-portfolio/carrier-services-group/" TargetMode="External"/><Relationship Id="rId4" Type="http://schemas.openxmlformats.org/officeDocument/2006/relationships/hyperlink" Target="https://www.kiwicreative.net/b2b-design-portfolio/prosource-solutions/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702150" y="564150"/>
            <a:ext cx="7739700" cy="401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ahoma"/>
                <a:cs typeface="Tahoma"/>
              </a:rPr>
              <a:t>Sales Enablement</a:t>
            </a:r>
            <a:br>
              <a:rPr lang="en" b="1" dirty="0">
                <a:latin typeface="Tahoma"/>
                <a:cs typeface="Tahoma"/>
              </a:rPr>
            </a:br>
            <a:r>
              <a:rPr lang="en" sz="3600" dirty="0">
                <a:solidFill>
                  <a:srgbClr val="60582E"/>
                </a:solidFill>
                <a:latin typeface="Tahoma"/>
                <a:cs typeface="Tahoma"/>
              </a:rPr>
              <a:t>For B2B Tech Companies</a:t>
            </a:r>
            <a:br>
              <a:rPr lang="en" sz="3600" dirty="0">
                <a:solidFill>
                  <a:srgbClr val="60582E"/>
                </a:solidFill>
                <a:latin typeface="Tahoma"/>
                <a:cs typeface="Tahoma"/>
              </a:rPr>
            </a:br>
            <a:r>
              <a:rPr lang="en" sz="3600" dirty="0">
                <a:solidFill>
                  <a:srgbClr val="60582E"/>
                </a:solidFill>
                <a:latin typeface="Tahoma"/>
                <a:cs typeface="Tahoma"/>
              </a:rPr>
              <a:t/>
            </a:r>
            <a:br>
              <a:rPr lang="en" sz="3600" dirty="0">
                <a:solidFill>
                  <a:srgbClr val="60582E"/>
                </a:solidFill>
                <a:latin typeface="Tahoma"/>
                <a:cs typeface="Tahoma"/>
              </a:rPr>
            </a:br>
            <a:endParaRPr sz="1800" b="1" dirty="0">
              <a:latin typeface="Tahoma"/>
              <a:cs typeface="Tahoma"/>
            </a:endParaRPr>
          </a:p>
        </p:txBody>
      </p:sp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2150" y="3038275"/>
            <a:ext cx="1493750" cy="14937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/>
        </p:nvSpPr>
        <p:spPr>
          <a:xfrm>
            <a:off x="2675850" y="3269625"/>
            <a:ext cx="5112600" cy="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rgbClr val="60582E"/>
                </a:solidFill>
                <a:latin typeface="Tahoma"/>
                <a:ea typeface="Raleway"/>
                <a:cs typeface="Tahoma"/>
                <a:sym typeface="Raleway"/>
              </a:rPr>
              <a:t>Going </a:t>
            </a:r>
            <a:r>
              <a:rPr lang="en" sz="1800" dirty="0">
                <a:solidFill>
                  <a:srgbClr val="60582E"/>
                </a:solidFill>
                <a:latin typeface="Tahoma"/>
                <a:ea typeface="Raleway ExtraBold"/>
                <a:cs typeface="Tahoma"/>
                <a:sym typeface="Raleway ExtraBold"/>
              </a:rPr>
              <a:t>beyond inbound lead generation</a:t>
            </a:r>
            <a:r>
              <a:rPr lang="en" sz="1800" dirty="0">
                <a:solidFill>
                  <a:srgbClr val="60582E"/>
                </a:solidFill>
                <a:latin typeface="Tahoma"/>
                <a:ea typeface="Raleway"/>
                <a:cs typeface="Tahoma"/>
                <a:sym typeface="Raleway"/>
              </a:rPr>
              <a:t> to </a:t>
            </a:r>
            <a:r>
              <a:rPr lang="en" sz="1800" dirty="0">
                <a:solidFill>
                  <a:srgbClr val="60582E"/>
                </a:solidFill>
                <a:latin typeface="Tahoma"/>
                <a:ea typeface="Raleway ExtraBold"/>
                <a:cs typeface="Tahoma"/>
                <a:sym typeface="Raleway ExtraBold"/>
              </a:rPr>
              <a:t>close more deals</a:t>
            </a:r>
            <a:r>
              <a:rPr lang="en" sz="1800" dirty="0">
                <a:solidFill>
                  <a:srgbClr val="60582E"/>
                </a:solidFill>
                <a:latin typeface="Tahoma"/>
                <a:ea typeface="Raleway"/>
                <a:cs typeface="Tahoma"/>
                <a:sym typeface="Raleway"/>
              </a:rPr>
              <a:t> with a strategic partnership between sales and marketing. </a:t>
            </a:r>
            <a:endParaRPr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Importance of Sales Enablement to Software &amp; Tech Companies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More Important in Tech </a:t>
            </a:r>
            <a:endParaRPr>
              <a:latin typeface="Tahoma"/>
              <a:cs typeface="Tahoma"/>
            </a:endParaRP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B2B software and tech solutions are often custom and complex in nature. So, buyers spend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more time in the consideration and decision stages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when compared with “off-the-shelf” products.</a:t>
            </a:r>
            <a:endParaRPr>
              <a:latin typeface="Tahoma"/>
              <a:cs typeface="Tahoma"/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8800" y="2245150"/>
            <a:ext cx="5457923" cy="2724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Reps functioning as consultants </a:t>
            </a:r>
            <a:endParaRPr>
              <a:latin typeface="Tahoma"/>
              <a:cs typeface="Tahoma"/>
            </a:endParaRP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725" y="1734049"/>
            <a:ext cx="8298546" cy="161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Creating Your Strategy 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Start with these two questions</a:t>
            </a:r>
            <a:endParaRPr>
              <a:latin typeface="Tahoma"/>
              <a:cs typeface="Tahoma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92100" lvl="0" indent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rgbClr val="60582E"/>
                </a:solidFill>
                <a:latin typeface="Tahoma"/>
                <a:cs typeface="Tahoma"/>
              </a:rPr>
              <a:t>1. What do our</a:t>
            </a:r>
            <a:r>
              <a:rPr lang="en" sz="2400" b="1">
                <a:solidFill>
                  <a:srgbClr val="C1D641"/>
                </a:solidFill>
                <a:latin typeface="Tahoma"/>
                <a:cs typeface="Tahoma"/>
              </a:rPr>
              <a:t> buyers need</a:t>
            </a:r>
            <a:r>
              <a:rPr lang="en" sz="2400" b="1">
                <a:solidFill>
                  <a:srgbClr val="60582E"/>
                </a:solidFill>
                <a:latin typeface="Tahoma"/>
                <a:cs typeface="Tahoma"/>
              </a:rPr>
              <a:t> at this stage in their buying journey?</a:t>
            </a:r>
            <a:br>
              <a:rPr lang="en" sz="2400" b="1">
                <a:solidFill>
                  <a:srgbClr val="60582E"/>
                </a:solidFill>
                <a:latin typeface="Tahoma"/>
                <a:cs typeface="Tahoma"/>
              </a:rPr>
            </a:br>
            <a:endParaRPr sz="2400" b="1">
              <a:solidFill>
                <a:srgbClr val="60582E"/>
              </a:solidFill>
              <a:latin typeface="Tahoma"/>
              <a:cs typeface="Tahoma"/>
            </a:endParaRPr>
          </a:p>
          <a:p>
            <a:pPr marL="292100" lvl="0" indent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rgbClr val="60582E"/>
                </a:solidFill>
                <a:latin typeface="Tahoma"/>
                <a:cs typeface="Tahoma"/>
              </a:rPr>
              <a:t>2. What </a:t>
            </a:r>
            <a:r>
              <a:rPr lang="en" sz="2400" b="1">
                <a:solidFill>
                  <a:srgbClr val="C1D641"/>
                </a:solidFill>
                <a:latin typeface="Tahoma"/>
                <a:cs typeface="Tahoma"/>
              </a:rPr>
              <a:t>key metrics</a:t>
            </a:r>
            <a:r>
              <a:rPr lang="en" sz="2400" b="1">
                <a:solidFill>
                  <a:srgbClr val="60582E"/>
                </a:solidFill>
                <a:latin typeface="Tahoma"/>
                <a:cs typeface="Tahoma"/>
              </a:rPr>
              <a:t> drive the activities needed to hit our business goals?</a:t>
            </a:r>
            <a:endParaRPr sz="2400" b="1">
              <a:solidFill>
                <a:srgbClr val="60582E"/>
              </a:solidFill>
              <a:latin typeface="Tahoma"/>
              <a:cs typeface="Tahoma"/>
            </a:endParaRPr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1600"/>
              </a:spcAft>
              <a:buNone/>
            </a:pPr>
            <a:endParaRPr sz="2400">
              <a:solidFill>
                <a:srgbClr val="60582E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Education </a:t>
            </a:r>
            <a:endParaRPr>
              <a:latin typeface="Tahoma"/>
              <a:cs typeface="Tahoma"/>
            </a:endParaRP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15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Doesn’t matter how many leads you get if you’re not prepared to answer questions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>
                <a:latin typeface="Tahoma"/>
                <a:cs typeface="Tahoma"/>
              </a:rPr>
              <a:t>Effective sales training </a:t>
            </a:r>
            <a:r>
              <a:rPr lang="en">
                <a:latin typeface="Tahoma"/>
                <a:cs typeface="Tahoma"/>
              </a:rPr>
              <a:t>is key to increasing sales efficiency and profitability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When onboarding reps, important to be transparent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Incentive programs to keep everyone learning </a:t>
            </a:r>
            <a:endParaRPr>
              <a:latin typeface="Tahoma"/>
              <a:cs typeface="Tahoma"/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On-demand access to resources, training, cheat sheet, etc </a:t>
            </a:r>
            <a:endParaRPr>
              <a:latin typeface="Tahoma"/>
              <a:cs typeface="Tahoma"/>
            </a:endParaRPr>
          </a:p>
        </p:txBody>
      </p:sp>
      <p:pic>
        <p:nvPicPr>
          <p:cNvPr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7605" y="1017725"/>
            <a:ext cx="1960569" cy="1962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Engagement </a:t>
            </a:r>
            <a:endParaRPr>
              <a:latin typeface="Tahoma"/>
              <a:cs typeface="Tahoma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672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Establish a </a:t>
            </a:r>
            <a:r>
              <a:rPr lang="en" b="1">
                <a:latin typeface="Tahoma"/>
                <a:cs typeface="Tahoma"/>
              </a:rPr>
              <a:t>process</a:t>
            </a:r>
            <a:r>
              <a:rPr lang="en">
                <a:latin typeface="Tahoma"/>
                <a:cs typeface="Tahoma"/>
              </a:rPr>
              <a:t> for regular communication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Continuous feedback loops between marketing and sales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Sales as an active part of the process helps gain buy-in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Complete buy-in from all parties makes the total program more successful </a:t>
            </a:r>
            <a:endParaRPr>
              <a:latin typeface="Tahoma"/>
              <a:cs typeface="Tahoma"/>
            </a:endParaRPr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1850" y="838550"/>
            <a:ext cx="2377199" cy="237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Resources </a:t>
            </a:r>
            <a:endParaRPr>
              <a:latin typeface="Tahoma"/>
              <a:cs typeface="Tahoma"/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15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When marketing provides resources, sales can spend less time creating half-branded assets, and more time selling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Online, </a:t>
            </a:r>
            <a:r>
              <a:rPr lang="en" b="1">
                <a:latin typeface="Tahoma"/>
                <a:cs typeface="Tahoma"/>
              </a:rPr>
              <a:t>centralized resource library</a:t>
            </a:r>
            <a:r>
              <a:rPr lang="en">
                <a:latin typeface="Tahoma"/>
                <a:cs typeface="Tahoma"/>
              </a:rPr>
              <a:t>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Key to a good library is that users should be able to </a:t>
            </a:r>
            <a:r>
              <a:rPr lang="en" b="1">
                <a:latin typeface="Tahoma"/>
                <a:cs typeface="Tahoma"/>
              </a:rPr>
              <a:t>find tools and resources quickly</a:t>
            </a:r>
            <a:r>
              <a:rPr lang="en">
                <a:latin typeface="Tahoma"/>
                <a:cs typeface="Tahoma"/>
              </a:rPr>
              <a:t>, and when and where they need them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Contains tools like cheat sheets, branded templates, powerpoint presentations, and leave-behinds </a:t>
            </a:r>
            <a:endParaRPr>
              <a:latin typeface="Tahoma"/>
              <a:cs typeface="Tahoma"/>
            </a:endParaRP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275" y="830825"/>
            <a:ext cx="2377199" cy="237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Technology </a:t>
            </a:r>
            <a:endParaRPr>
              <a:latin typeface="Tahoma"/>
              <a:cs typeface="Tahoma"/>
            </a:endParaRP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15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Sales used to be manual—phone calls, business cards, in-person meetings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Today’s tech-savvy buyer expects </a:t>
            </a:r>
            <a:r>
              <a:rPr lang="en" b="1">
                <a:latin typeface="Tahoma"/>
                <a:cs typeface="Tahoma"/>
              </a:rPr>
              <a:t>modern</a:t>
            </a:r>
            <a:r>
              <a:rPr lang="en">
                <a:latin typeface="Tahoma"/>
                <a:cs typeface="Tahoma"/>
              </a:rPr>
              <a:t>, timley tools delivered </a:t>
            </a:r>
            <a:r>
              <a:rPr lang="en" b="1">
                <a:latin typeface="Tahoma"/>
                <a:cs typeface="Tahoma"/>
              </a:rPr>
              <a:t>electronically</a:t>
            </a:r>
            <a:r>
              <a:rPr lang="en">
                <a:latin typeface="Tahoma"/>
                <a:cs typeface="Tahoma"/>
              </a:rPr>
              <a:t>, especially when shopping for business technology solutions 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Many previously manual process can now be </a:t>
            </a:r>
            <a:r>
              <a:rPr lang="en" b="1">
                <a:latin typeface="Tahoma"/>
                <a:cs typeface="Tahoma"/>
              </a:rPr>
              <a:t>streamlined via technology</a:t>
            </a:r>
            <a:r>
              <a:rPr lang="en">
                <a:latin typeface="Tahoma"/>
                <a:cs typeface="Tahoma"/>
              </a:rPr>
              <a:t> platforms</a:t>
            </a:r>
            <a:endParaRPr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latin typeface="Tahoma"/>
                <a:cs typeface="Tahoma"/>
              </a:rPr>
              <a:t>Automated reminders, email templates, resource library, automated campaigns and follow-up, alerts </a:t>
            </a:r>
            <a:endParaRPr>
              <a:latin typeface="Tahoma"/>
              <a:cs typeface="Tahoma"/>
            </a:endParaRP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4900" y="1152475"/>
            <a:ext cx="1976100" cy="1978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Building the </a:t>
            </a:r>
            <a:br>
              <a:rPr lang="en" b="1">
                <a:latin typeface="Tahoma"/>
                <a:cs typeface="Tahoma"/>
              </a:rPr>
            </a:br>
            <a:r>
              <a:rPr lang="en" b="1">
                <a:latin typeface="Tahoma"/>
                <a:cs typeface="Tahoma"/>
              </a:rPr>
              <a:t>Tools and Tactics 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Preface</a:t>
            </a:r>
            <a:endParaRPr>
              <a:latin typeface="Tahoma"/>
              <a:cs typeface="Tahoma"/>
            </a:endParaRP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  <a:t>Use the slides to “sell” anyone internally to gain buy-in for a strategic sales enablement initiative, or during your kick-off meeting between sales and marketing.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ahoma"/>
              <a:cs typeface="Tahoma"/>
            </a:endParaRPr>
          </a:p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  <a:t/>
            </a:r>
            <a:b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  <a:t>Use the deck as-is, or take the slides and apply your own branding.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ahoma"/>
              <a:cs typeface="Tahoma"/>
            </a:endParaRPr>
          </a:p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  <a:t/>
            </a:r>
            <a:b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 b="1">
                <a:solidFill>
                  <a:schemeClr val="dk1"/>
                </a:solidFill>
                <a:highlight>
                  <a:srgbClr val="FFFFFF"/>
                </a:highlight>
                <a:latin typeface="Tahoma"/>
                <a:cs typeface="Tahoma"/>
              </a:rPr>
              <a:t>Get ready to look like a marketing rockstar!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Examples of sales enablement content</a:t>
            </a:r>
            <a:endParaRPr>
              <a:latin typeface="Tahoma"/>
              <a:cs typeface="Tahoma"/>
            </a:endParaRP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latin typeface="Tahoma"/>
                <a:cs typeface="Tahoma"/>
                <a:hlinkClick r:id="rId3"/>
              </a:rPr>
              <a:t>Sales presentation content</a:t>
            </a: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, like demo decks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“Proof” content, like testimonials and </a:t>
            </a:r>
            <a:r>
              <a:rPr lang="en" u="sng">
                <a:solidFill>
                  <a:schemeClr val="hlink"/>
                </a:solidFill>
                <a:latin typeface="Tahoma"/>
                <a:cs typeface="Tahoma"/>
                <a:hlinkClick r:id="rId4"/>
              </a:rPr>
              <a:t>case studies</a:t>
            </a:r>
            <a:endParaRPr u="sng">
              <a:solidFill>
                <a:schemeClr val="hlink"/>
              </a:solidFill>
              <a:latin typeface="Tahoma"/>
              <a:cs typeface="Tahoma"/>
              <a:hlinkClick r:id="rId4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Competitor info, like comparison guides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Internal education and training, including tools like product cheat sheets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Email templates, so your team doesn’t spend valuable time agonizing over email copy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Tahoma"/>
              <a:cs typeface="Tahoma"/>
            </a:endParaRPr>
          </a:p>
        </p:txBody>
      </p:sp>
      <p:pic>
        <p:nvPicPr>
          <p:cNvPr id="179" name="Shape 1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1877" y="3223375"/>
            <a:ext cx="2071902" cy="170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07100" y="3223388"/>
            <a:ext cx="1317548" cy="1704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23151" y="3223375"/>
            <a:ext cx="1317553" cy="170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24475" y="3223375"/>
            <a:ext cx="1317548" cy="1704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Gaining Buy-In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582E"/>
                </a:solidFill>
                <a:latin typeface="Tahoma"/>
                <a:cs typeface="Tahoma"/>
              </a:rPr>
              <a:t>Gaining Buy-in:</a:t>
            </a:r>
            <a:r>
              <a:rPr lang="en">
                <a:latin typeface="Tahoma"/>
                <a:cs typeface="Tahoma"/>
              </a:rPr>
              <a:t> Leadership</a:t>
            </a:r>
            <a:endParaRPr>
              <a:latin typeface="Tahoma"/>
              <a:cs typeface="Tahoma"/>
            </a:endParaRP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772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If you don’t already have buy-in from the leadership team, you’ll have to start there. It’s not uncommon to hear from the c-suite that marketing’s purpose is solely lead generation. But because your business leaders are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responsible for the overall growth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and success of the organization, you’ll likely have a listening ear when you say that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you can further support those business goals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by helping your sales team close more deals. Support from the leadership team will also aid in the buy-in from the next group of stakeholders…</a:t>
            </a:r>
            <a:endParaRPr>
              <a:latin typeface="Tahoma"/>
              <a:cs typeface="Tahoma"/>
            </a:endParaRPr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3125" y="1017725"/>
            <a:ext cx="2367401" cy="2367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582E"/>
                </a:solidFill>
                <a:latin typeface="Tahoma"/>
                <a:cs typeface="Tahoma"/>
              </a:rPr>
              <a:t>Gaining Buy-in:</a:t>
            </a:r>
            <a:r>
              <a:rPr lang="en">
                <a:latin typeface="Tahoma"/>
                <a:cs typeface="Tahoma"/>
              </a:rPr>
              <a:t> Sales</a:t>
            </a:r>
            <a:endParaRPr>
              <a:latin typeface="Tahoma"/>
              <a:cs typeface="Tahoma"/>
            </a:endParaRP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772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It’s not uncommon for sales to feel that marketing stepping into this arena is an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invasion of their space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. To grow that relationship, marketing should be immersed in sales…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attending weekly sales calls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to hear first-hand where there are gaps, needs or areas of opportunity. </a:t>
            </a:r>
            <a:b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/>
            </a:r>
            <a:b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When the sales team sees that you’re going to make them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more successful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— and ultimately make their jobs easier—you’ll begin to gain their trust.</a:t>
            </a:r>
            <a:endParaRPr>
              <a:latin typeface="Tahoma"/>
              <a:cs typeface="Tahoma"/>
            </a:endParaRPr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8400" y="1054450"/>
            <a:ext cx="2245824" cy="2243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0582E"/>
                </a:solidFill>
                <a:latin typeface="Tahoma"/>
                <a:cs typeface="Tahoma"/>
              </a:rPr>
              <a:t>Gaining Buy-in:</a:t>
            </a:r>
            <a:r>
              <a:rPr lang="en">
                <a:latin typeface="Tahoma"/>
                <a:cs typeface="Tahoma"/>
              </a:rPr>
              <a:t> Marketing</a:t>
            </a:r>
            <a:endParaRPr>
              <a:latin typeface="Tahoma"/>
              <a:cs typeface="Tahoma"/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772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And finally, you’ll need buy-in from your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whole marketing team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, including any writers or designers you may have on the team. The marketing team should be the </a:t>
            </a:r>
            <a:r>
              <a:rPr lang="en" b="1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champions</a:t>
            </a: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 of this endeavor. </a:t>
            </a:r>
            <a:b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/>
            </a:r>
            <a:b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</a:br>
            <a:r>
              <a:rPr lang="en">
                <a:solidFill>
                  <a:srgbClr val="404041"/>
                </a:solidFill>
                <a:highlight>
                  <a:srgbClr val="FFFFFF"/>
                </a:highlight>
                <a:latin typeface="Tahoma"/>
                <a:cs typeface="Tahoma"/>
              </a:rPr>
              <a:t>It’s important for sales to see marketing as a valuable resource.</a:t>
            </a:r>
            <a:endParaRPr>
              <a:latin typeface="Tahoma"/>
              <a:cs typeface="Tahoma"/>
            </a:endParaRPr>
          </a:p>
        </p:txBody>
      </p:sp>
      <p:pic>
        <p:nvPicPr>
          <p:cNvPr id="208" name="Shape 2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5850" y="1017725"/>
            <a:ext cx="2207274" cy="220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Measuring Your Results 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Measuring Your Results </a:t>
            </a:r>
            <a:endParaRPr>
              <a:latin typeface="Tahoma"/>
              <a:cs typeface="Tahoma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841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In measuring the results of any marketing activity, it's easy to measure to closed deals…but that doesn’t always tell the whole story of everything that came in between.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B2B software typically has a long sales cycle, which can make certain tactics difficult to measure as standalone activities. And that can make the combined marketing and sales efforts overall more challenging to measure.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>
              <a:latin typeface="Tahoma"/>
              <a:cs typeface="Tahoma"/>
            </a:endParaRPr>
          </a:p>
        </p:txBody>
      </p:sp>
      <p:pic>
        <p:nvPicPr>
          <p:cNvPr id="220" name="Shape 2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5950" y="1210525"/>
            <a:ext cx="158115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Some KPIs to get started with</a:t>
            </a:r>
            <a:endParaRPr>
              <a:latin typeface="Tahoma"/>
              <a:cs typeface="Tahoma"/>
            </a:endParaRP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2400"/>
              <a:buChar char="●"/>
            </a:pP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>Average days to close</a:t>
            </a:r>
            <a:endParaRPr sz="2400"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2400"/>
              <a:buChar char="●"/>
            </a:pP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>MQL to close ratio</a:t>
            </a:r>
            <a:endParaRPr sz="2400"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2400"/>
              <a:buChar char="●"/>
            </a:pP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>Content most often used in closed deals</a:t>
            </a:r>
            <a:endParaRPr sz="2400"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2400"/>
              <a:buChar char="●"/>
            </a:pP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>Content used in in dead or delayed deals</a:t>
            </a:r>
            <a:endParaRPr sz="24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/>
            </a:r>
            <a:br>
              <a:rPr lang="en" sz="2400">
                <a:solidFill>
                  <a:srgbClr val="404041"/>
                </a:solidFill>
                <a:latin typeface="Tahoma"/>
                <a:cs typeface="Tahoma"/>
              </a:rPr>
            </a:br>
            <a:r>
              <a:rPr lang="en" sz="2400">
                <a:solidFill>
                  <a:srgbClr val="404041"/>
                </a:solidFill>
                <a:latin typeface="Tahoma"/>
                <a:cs typeface="Tahoma"/>
              </a:rPr>
              <a:t>And of course, your number of closed deals is always a great and easy thing to measure.</a:t>
            </a:r>
            <a:endParaRPr sz="24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Checking all the boxes </a:t>
            </a:r>
            <a:endParaRPr>
              <a:latin typeface="Tahoma"/>
              <a:cs typeface="Tahoma"/>
            </a:endParaRPr>
          </a:p>
        </p:txBody>
      </p:sp>
      <p:pic>
        <p:nvPicPr>
          <p:cNvPr id="232" name="Shape 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3949" y="1183325"/>
            <a:ext cx="6989397" cy="3409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ctrTitle"/>
          </p:nvPr>
        </p:nvSpPr>
        <p:spPr>
          <a:xfrm>
            <a:off x="702150" y="564150"/>
            <a:ext cx="7739700" cy="401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cs typeface="Tahoma"/>
              </a:rPr>
              <a:t>Final Thoughts? Questions?  </a:t>
            </a:r>
            <a:endParaRPr b="1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Outline</a:t>
            </a:r>
            <a:endParaRPr>
              <a:latin typeface="Tahoma"/>
              <a:cs typeface="Tahoma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Sales Enablement for </a:t>
            </a:r>
            <a:br>
              <a:rPr lang="en">
                <a:latin typeface="Tahoma"/>
                <a:cs typeface="Tahoma"/>
              </a:rPr>
            </a:br>
            <a:r>
              <a:rPr lang="en">
                <a:latin typeface="Tahoma"/>
                <a:cs typeface="Tahoma"/>
              </a:rPr>
              <a:t>B2B Tech Companies</a:t>
            </a:r>
            <a:endParaRPr>
              <a:latin typeface="Tahoma"/>
              <a:cs typeface="Tahoma"/>
            </a:endParaRPr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What is Sales Enablement?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Building on Inbound Marketing 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Importance of Sales and Marketing to Software &amp; Tech Companies 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Creating Your Strategy 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Building the Tools &amp; Tactics 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Gaining Buy-In</a:t>
            </a:r>
            <a:endParaRPr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Tahoma"/>
                <a:cs typeface="Tahoma"/>
              </a:rPr>
              <a:t>Measuring Your Results </a:t>
            </a:r>
            <a:endParaRPr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311700" y="404875"/>
            <a:ext cx="8520600" cy="97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ahoma"/>
                <a:cs typeface="Tahoma"/>
              </a:rPr>
              <a:t>FREE DOWNLOAD</a:t>
            </a:r>
            <a:br>
              <a:rPr lang="en" b="1" dirty="0">
                <a:latin typeface="Tahoma"/>
                <a:cs typeface="Tahoma"/>
              </a:rPr>
            </a:br>
            <a:r>
              <a:rPr lang="en" sz="2400" b="1" dirty="0">
                <a:solidFill>
                  <a:srgbClr val="60582E"/>
                </a:solidFill>
                <a:latin typeface="Tahoma"/>
                <a:cs typeface="Tahoma"/>
              </a:rPr>
              <a:t>For B2B Tech Marketers</a:t>
            </a:r>
            <a:endParaRPr sz="2400" b="1" dirty="0">
              <a:solidFill>
                <a:srgbClr val="60582E"/>
              </a:solidFill>
              <a:latin typeface="Tahoma"/>
              <a:cs typeface="Tahoma"/>
            </a:endParaRPr>
          </a:p>
        </p:txBody>
      </p:sp>
      <p:pic>
        <p:nvPicPr>
          <p:cNvPr id="243" name="Shape 24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8900" y="2670725"/>
            <a:ext cx="5083399" cy="204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Shape 2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344398">
            <a:off x="1574259" y="2270406"/>
            <a:ext cx="2208155" cy="1567791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Shape 245"/>
          <p:cNvSpPr txBox="1"/>
          <p:nvPr/>
        </p:nvSpPr>
        <p:spPr>
          <a:xfrm>
            <a:off x="411950" y="3034850"/>
            <a:ext cx="26109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Tahoma"/>
                <a:ea typeface="Raleway Medium"/>
                <a:cs typeface="Tahoma"/>
                <a:sym typeface="Raleway Medium"/>
              </a:rPr>
              <a:t>CLICK HERE TO DOWNLOAD </a:t>
            </a:r>
            <a:endParaRPr sz="2400">
              <a:latin typeface="Tahoma"/>
              <a:ea typeface="Raleway Medium"/>
              <a:cs typeface="Tahoma"/>
              <a:sym typeface="Raleway Medium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Tahoma"/>
                <a:cs typeface="Tahoma"/>
              </a:rPr>
              <a:t>Ready to get started with sales enablement?</a:t>
            </a:r>
            <a:endParaRPr>
              <a:latin typeface="Tahoma"/>
              <a:cs typeface="Tahoma"/>
            </a:endParaRPr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311700" y="9830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404041"/>
                </a:solidFill>
                <a:latin typeface="Tahoma"/>
                <a:cs typeface="Tahoma"/>
              </a:rPr>
              <a:t>Or looking to take your existing sales enablement efforts to the next level?</a:t>
            </a:r>
            <a:endParaRPr sz="19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i="1">
                <a:solidFill>
                  <a:srgbClr val="404041"/>
                </a:solidFill>
                <a:latin typeface="Tahoma"/>
                <a:cs typeface="Tahoma"/>
              </a:rPr>
              <a:t>We can help.</a:t>
            </a:r>
            <a:endParaRPr sz="2000" b="1" i="1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Kiwi Creative is a HubSpot Gold Agency Partner that specializes in working with B2B software and technology customers. </a:t>
            </a:r>
            <a:endParaRPr sz="20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>
              <a:latin typeface="Tahoma"/>
              <a:cs typeface="Tahoma"/>
            </a:endParaRPr>
          </a:p>
        </p:txBody>
      </p:sp>
      <p:pic>
        <p:nvPicPr>
          <p:cNvPr id="252" name="Shape 252" descr="Book a call with Je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3700" y="3422025"/>
            <a:ext cx="2857500" cy="1228725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 txBox="1"/>
          <p:nvPr/>
        </p:nvSpPr>
        <p:spPr>
          <a:xfrm>
            <a:off x="4183625" y="3483688"/>
            <a:ext cx="3000000" cy="12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i="1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Want to chat about an upcoming project?</a:t>
            </a:r>
            <a:r>
              <a:rPr lang="en" sz="1200" i="1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 </a:t>
            </a:r>
            <a:r>
              <a:rPr lang="en" sz="1200" u="sng">
                <a:solidFill>
                  <a:schemeClr val="hlink"/>
                </a:solidFill>
                <a:latin typeface="Tahoma"/>
                <a:ea typeface="Raleway"/>
                <a:cs typeface="Tahoma"/>
                <a:sym typeface="Raleway"/>
                <a:hlinkClick r:id="rId3"/>
              </a:rPr>
              <a:t>Schedule a call with Jen</a:t>
            </a:r>
            <a:r>
              <a:rPr lang="en" sz="120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 when it's convenient for you!</a:t>
            </a:r>
            <a:endParaRPr sz="1200">
              <a:solidFill>
                <a:srgbClr val="404041"/>
              </a:solidFill>
              <a:latin typeface="Tahoma"/>
              <a:ea typeface="Raleway"/>
              <a:cs typeface="Tahoma"/>
              <a:sym typeface="Raleway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 </a:t>
            </a:r>
            <a:endParaRPr sz="1200">
              <a:solidFill>
                <a:srgbClr val="404041"/>
              </a:solidFill>
              <a:latin typeface="Tahoma"/>
              <a:ea typeface="Raleway"/>
              <a:cs typeface="Tahoma"/>
              <a:sym typeface="Raleway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311700" y="9830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550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Kiwi Creative is the go-to marketing agency for small- to mid-sized </a:t>
            </a:r>
            <a:r>
              <a:rPr lang="en" sz="2550" b="1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B2B software and technology</a:t>
            </a:r>
            <a:r>
              <a:rPr lang="en" sz="2550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 companies looking to develop an </a:t>
            </a:r>
            <a:r>
              <a:rPr lang="en" sz="2550" b="1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authentic brand</a:t>
            </a:r>
            <a:r>
              <a:rPr lang="en" sz="2550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, </a:t>
            </a:r>
            <a:r>
              <a:rPr lang="en" sz="2550" b="1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increase lead generation</a:t>
            </a:r>
            <a:r>
              <a:rPr lang="en" sz="2550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 and </a:t>
            </a:r>
            <a:r>
              <a:rPr lang="en" sz="2550" b="1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enable their sales team</a:t>
            </a:r>
            <a:r>
              <a:rPr lang="en" sz="2550">
                <a:solidFill>
                  <a:srgbClr val="554525"/>
                </a:solidFill>
                <a:highlight>
                  <a:srgbClr val="FEFEFE"/>
                </a:highlight>
                <a:latin typeface="Tahoma"/>
                <a:cs typeface="Tahoma"/>
              </a:rPr>
              <a:t>.</a:t>
            </a:r>
            <a:endParaRPr>
              <a:latin typeface="Tahoma"/>
              <a:cs typeface="Tahoma"/>
            </a:endParaRPr>
          </a:p>
        </p:txBody>
      </p:sp>
      <p:pic>
        <p:nvPicPr>
          <p:cNvPr id="259" name="Shape 2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8150" y="2770451"/>
            <a:ext cx="6347676" cy="1979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Shape 2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339550"/>
            <a:ext cx="1834250" cy="41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ahoma"/>
                <a:cs typeface="Tahoma"/>
              </a:rPr>
              <a:t>What is </a:t>
            </a:r>
            <a:endParaRPr b="1" dirty="0">
              <a:latin typeface="Tahoma"/>
              <a:cs typeface="Tahom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ahoma"/>
                <a:cs typeface="Tahoma"/>
              </a:rPr>
              <a:t>Sales Enablement?</a:t>
            </a:r>
            <a:endParaRPr b="1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82152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C1D82F"/>
                </a:solidFill>
                <a:highlight>
                  <a:srgbClr val="FFFFFF"/>
                </a:highlight>
                <a:latin typeface="Tahoma"/>
                <a:ea typeface="Raleway"/>
                <a:cs typeface="Tahoma"/>
                <a:sym typeface="Raleway"/>
              </a:rPr>
              <a:t>Simply put, sales enablement is a </a:t>
            </a:r>
            <a:r>
              <a:rPr lang="en" sz="4000" b="1" dirty="0">
                <a:solidFill>
                  <a:srgbClr val="60582E"/>
                </a:solidFill>
                <a:highlight>
                  <a:srgbClr val="FFFFFF"/>
                </a:highlight>
                <a:latin typeface="Tahoma"/>
                <a:ea typeface="Raleway"/>
                <a:cs typeface="Tahoma"/>
                <a:sym typeface="Raleway"/>
              </a:rPr>
              <a:t>strategic partnership</a:t>
            </a:r>
            <a:r>
              <a:rPr lang="en" sz="4000" b="1" dirty="0">
                <a:solidFill>
                  <a:srgbClr val="C1D82F"/>
                </a:solidFill>
                <a:highlight>
                  <a:srgbClr val="FFFFFF"/>
                </a:highlight>
                <a:latin typeface="Tahoma"/>
                <a:ea typeface="Raleway"/>
                <a:cs typeface="Tahoma"/>
                <a:sym typeface="Raleway"/>
              </a:rPr>
              <a:t> between sales and marketing. </a:t>
            </a:r>
            <a:endParaRPr sz="4000" dirty="0">
              <a:solidFill>
                <a:srgbClr val="C1D82F"/>
              </a:solidFill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8215200" cy="259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rgbClr val="C1D82F"/>
                </a:solidFill>
                <a:highlight>
                  <a:srgbClr val="FFFFFF"/>
                </a:highlight>
                <a:latin typeface="Tahoma"/>
                <a:ea typeface="Raleway"/>
                <a:cs typeface="Tahoma"/>
                <a:sym typeface="Raleway"/>
              </a:rPr>
              <a:t>It happens when marketing provides tools, technology and information to support the sales team.</a:t>
            </a:r>
            <a:endParaRPr sz="3600" dirty="0">
              <a:solidFill>
                <a:srgbClr val="C1D82F"/>
              </a:solidFill>
              <a:latin typeface="Tahoma"/>
              <a:cs typeface="Tahoma"/>
            </a:endParaRP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025" y="2776175"/>
            <a:ext cx="1508050" cy="150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7975" y="2632675"/>
            <a:ext cx="1795050" cy="17950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x="914750" y="4348725"/>
            <a:ext cx="38088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Tahoma"/>
                <a:ea typeface="Raleway"/>
                <a:cs typeface="Tahoma"/>
                <a:sym typeface="Raleway"/>
              </a:rPr>
              <a:t>Sales can spend less time creating half-branded assets...</a:t>
            </a:r>
            <a:endParaRPr dirty="0">
              <a:latin typeface="Tahoma"/>
              <a:ea typeface="Raleway"/>
              <a:cs typeface="Tahoma"/>
              <a:sym typeface="Raleway"/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4496150" y="4348725"/>
            <a:ext cx="38088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Tahoma"/>
                <a:ea typeface="Raleway"/>
                <a:cs typeface="Tahoma"/>
                <a:sym typeface="Raleway"/>
              </a:rPr>
              <a:t>And more time selling. </a:t>
            </a:r>
            <a:endParaRPr b="1">
              <a:latin typeface="Tahoma"/>
              <a:ea typeface="Raleway"/>
              <a:cs typeface="Tahoma"/>
              <a:sym typeface="Ralewa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cs typeface="Tahoma"/>
              </a:rPr>
              <a:t>Examples of sales enablement content</a:t>
            </a:r>
            <a:endParaRPr>
              <a:latin typeface="Tahoma"/>
              <a:cs typeface="Tahoma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latin typeface="Tahoma"/>
                <a:cs typeface="Tahoma"/>
                <a:hlinkClick r:id="rId3"/>
              </a:rPr>
              <a:t>Sales presentation content</a:t>
            </a: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, like demo decks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“Proof” content, like testimonials and </a:t>
            </a:r>
            <a:r>
              <a:rPr lang="en" u="sng">
                <a:solidFill>
                  <a:schemeClr val="hlink"/>
                </a:solidFill>
                <a:latin typeface="Tahoma"/>
                <a:cs typeface="Tahoma"/>
                <a:hlinkClick r:id="rId4"/>
              </a:rPr>
              <a:t>case studies</a:t>
            </a:r>
            <a:endParaRPr u="sng">
              <a:solidFill>
                <a:schemeClr val="hlink"/>
              </a:solidFill>
              <a:latin typeface="Tahoma"/>
              <a:cs typeface="Tahoma"/>
              <a:hlinkClick r:id="rId4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Competitor info, like comparison guides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Internal education and training, including tools like product cheat sheets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404041"/>
              </a:buClr>
              <a:buSzPts val="1800"/>
              <a:buChar char="●"/>
            </a:pPr>
            <a:r>
              <a:rPr lang="en">
                <a:solidFill>
                  <a:srgbClr val="404041"/>
                </a:solidFill>
                <a:latin typeface="Tahoma"/>
                <a:cs typeface="Tahoma"/>
              </a:rPr>
              <a:t>Email templates, so your team doesn’t spend valuable time agonizing over email copy</a:t>
            </a:r>
            <a:endParaRPr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Tahoma"/>
              <a:cs typeface="Tahoma"/>
            </a:endParaRPr>
          </a:p>
        </p:txBody>
      </p:sp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51877" y="3223375"/>
            <a:ext cx="2071902" cy="170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07100" y="3223388"/>
            <a:ext cx="1317548" cy="1704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23151" y="3223375"/>
            <a:ext cx="1317553" cy="170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824475" y="3223375"/>
            <a:ext cx="1317548" cy="1704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Tahoma"/>
                <a:cs typeface="Tahoma"/>
              </a:rPr>
              <a:t>Building on Inbound Marketing</a:t>
            </a:r>
            <a:endParaRPr b="1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311700" y="314900"/>
            <a:ext cx="8670600" cy="42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In its simplest of form, </a:t>
            </a:r>
            <a:r>
              <a:rPr lang="en" sz="2000" b="1">
                <a:solidFill>
                  <a:srgbClr val="404041"/>
                </a:solidFill>
                <a:latin typeface="Tahoma"/>
                <a:cs typeface="Tahoma"/>
              </a:rPr>
              <a:t>inbound marketing</a:t>
            </a: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 is what drives lead generation—or what fills the t</a:t>
            </a:r>
            <a:r>
              <a:rPr lang="en" sz="2000" b="1">
                <a:solidFill>
                  <a:srgbClr val="404041"/>
                </a:solidFill>
                <a:latin typeface="Tahoma"/>
                <a:cs typeface="Tahoma"/>
              </a:rPr>
              <a:t>op of the sales funnel</a:t>
            </a: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. </a:t>
            </a:r>
            <a:br>
              <a:rPr lang="en" sz="2000">
                <a:solidFill>
                  <a:srgbClr val="404041"/>
                </a:solidFill>
                <a:latin typeface="Tahoma"/>
                <a:cs typeface="Tahoma"/>
              </a:rPr>
            </a:br>
            <a:endParaRPr sz="20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rgbClr val="404041"/>
                </a:solidFill>
                <a:latin typeface="Tahoma"/>
                <a:cs typeface="Tahoma"/>
              </a:rPr>
              <a:t>Sales enablement</a:t>
            </a: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, on the other hand, </a:t>
            </a:r>
            <a:br>
              <a:rPr lang="en" sz="2000">
                <a:solidFill>
                  <a:srgbClr val="404041"/>
                </a:solidFill>
                <a:latin typeface="Tahoma"/>
                <a:cs typeface="Tahoma"/>
              </a:rPr>
            </a:b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supports </a:t>
            </a:r>
            <a:r>
              <a:rPr lang="en" sz="2000" b="1">
                <a:solidFill>
                  <a:srgbClr val="404041"/>
                </a:solidFill>
                <a:latin typeface="Tahoma"/>
                <a:cs typeface="Tahoma"/>
              </a:rPr>
              <a:t>bottom-of-the-funnel</a:t>
            </a: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> activities.</a:t>
            </a:r>
            <a:endParaRPr sz="20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/>
            </a:r>
            <a:br>
              <a:rPr lang="en" sz="2000">
                <a:solidFill>
                  <a:srgbClr val="404041"/>
                </a:solidFill>
                <a:latin typeface="Tahoma"/>
                <a:cs typeface="Tahoma"/>
              </a:rPr>
            </a:br>
            <a:r>
              <a:rPr lang="en" sz="2000">
                <a:solidFill>
                  <a:srgbClr val="404041"/>
                </a:solidFill>
                <a:latin typeface="Tahoma"/>
                <a:cs typeface="Tahoma"/>
              </a:rPr>
              <a:t/>
            </a:r>
            <a:br>
              <a:rPr lang="en" sz="2000">
                <a:solidFill>
                  <a:srgbClr val="404041"/>
                </a:solidFill>
                <a:latin typeface="Tahoma"/>
                <a:cs typeface="Tahoma"/>
              </a:rPr>
            </a:br>
            <a:endParaRPr sz="2000">
              <a:solidFill>
                <a:srgbClr val="404041"/>
              </a:solidFill>
              <a:latin typeface="Tahoma"/>
              <a:cs typeface="Tahoma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000">
              <a:latin typeface="Tahoma"/>
              <a:cs typeface="Tahoma"/>
            </a:endParaRP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1846900"/>
            <a:ext cx="3527175" cy="26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4187622" y="2504275"/>
            <a:ext cx="4738500" cy="23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dirty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/>
            </a:r>
            <a:br>
              <a:rPr lang="en" sz="3000" dirty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</a:br>
            <a:r>
              <a:rPr lang="en" sz="3000" dirty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When you put the two together, you </a:t>
            </a:r>
            <a:r>
              <a:rPr lang="en" sz="3000" b="1" dirty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address the full sales </a:t>
            </a:r>
            <a:r>
              <a:rPr lang="en" sz="3000" b="1" dirty="0" smtClean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funnel</a:t>
            </a:r>
            <a:r>
              <a:rPr lang="en" sz="3000" dirty="0" smtClean="0">
                <a:solidFill>
                  <a:srgbClr val="404041"/>
                </a:solidFill>
                <a:latin typeface="Tahoma"/>
                <a:ea typeface="Raleway"/>
                <a:cs typeface="Tahoma"/>
                <a:sym typeface="Raleway"/>
              </a:rPr>
              <a:t>.</a:t>
            </a:r>
            <a:endParaRPr sz="30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956</Words>
  <Application>Microsoft Macintosh PowerPoint</Application>
  <PresentationFormat>On-screen Show (16:9)</PresentationFormat>
  <Paragraphs>96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Raleway</vt:lpstr>
      <vt:lpstr>Raleway ExtraBold</vt:lpstr>
      <vt:lpstr>Raleway Medium</vt:lpstr>
      <vt:lpstr>Simple Light</vt:lpstr>
      <vt:lpstr>Sales Enablement For B2B Tech Companies  </vt:lpstr>
      <vt:lpstr>Preface</vt:lpstr>
      <vt:lpstr>Outline</vt:lpstr>
      <vt:lpstr>What is  Sales Enablement?</vt:lpstr>
      <vt:lpstr>Simply put, sales enablement is a strategic partnership between sales and marketing. </vt:lpstr>
      <vt:lpstr>It happens when marketing provides tools, technology and information to support the sales team.</vt:lpstr>
      <vt:lpstr>Examples of sales enablement content</vt:lpstr>
      <vt:lpstr>Building on Inbound Marketing</vt:lpstr>
      <vt:lpstr>PowerPoint Presentation</vt:lpstr>
      <vt:lpstr>Importance of Sales Enablement to Software &amp; Tech Companies</vt:lpstr>
      <vt:lpstr>More Important in Tech </vt:lpstr>
      <vt:lpstr>Reps functioning as consultants </vt:lpstr>
      <vt:lpstr>Creating Your Strategy </vt:lpstr>
      <vt:lpstr>Start with these two questions</vt:lpstr>
      <vt:lpstr>Education </vt:lpstr>
      <vt:lpstr>Engagement </vt:lpstr>
      <vt:lpstr>Resources </vt:lpstr>
      <vt:lpstr>Technology </vt:lpstr>
      <vt:lpstr>Building the  Tools and Tactics </vt:lpstr>
      <vt:lpstr>Examples of sales enablement content</vt:lpstr>
      <vt:lpstr>Gaining Buy-In</vt:lpstr>
      <vt:lpstr>Gaining Buy-in: Leadership</vt:lpstr>
      <vt:lpstr>Gaining Buy-in: Sales</vt:lpstr>
      <vt:lpstr>Gaining Buy-in: Marketing</vt:lpstr>
      <vt:lpstr>Measuring Your Results </vt:lpstr>
      <vt:lpstr>Measuring Your Results </vt:lpstr>
      <vt:lpstr>Some KPIs to get started with</vt:lpstr>
      <vt:lpstr>Checking all the boxes </vt:lpstr>
      <vt:lpstr>Final Thoughts? Questions?  </vt:lpstr>
      <vt:lpstr>FREE DOWNLOAD For B2B Tech Marketers</vt:lpstr>
      <vt:lpstr>Ready to get started with sales enablement?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Enablement For B2B Tech Companies  </dc:title>
  <cp:lastModifiedBy>Tori Bartolozzi</cp:lastModifiedBy>
  <cp:revision>2</cp:revision>
  <dcterms:modified xsi:type="dcterms:W3CDTF">2018-05-29T17:59:50Z</dcterms:modified>
</cp:coreProperties>
</file>